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Lst>
  <p:sldSz cy="9601200" cx="7315200"/>
  <p:notesSz cx="6858000" cy="9144000"/>
  <p:embeddedFontLst>
    <p:embeddedFont>
      <p:font typeface="Halant"/>
      <p:regular r:id="rId16"/>
      <p:bold r:id="rId17"/>
    </p:embeddedFont>
    <p:embeddedFont>
      <p:font typeface="Inter SemiBold"/>
      <p:regular r:id="rId18"/>
      <p:bold r:id="rId19"/>
      <p:italic r:id="rId20"/>
      <p:boldItalic r:id="rId21"/>
    </p:embeddedFont>
    <p:embeddedFont>
      <p:font typeface="Plus Jakarta Sans"/>
      <p:regular r:id="rId22"/>
      <p:bold r:id="rId23"/>
      <p:italic r:id="rId24"/>
      <p:boldItalic r:id="rId25"/>
    </p:embeddedFont>
    <p:embeddedFont>
      <p:font typeface="Inter"/>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AA7B078-2033-49BE-8735-425194506978}">
  <a:tblStyle styleId="{3AA7B078-2033-49BE-8735-42519450697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italic.fntdata"/><Relationship Id="rId22" Type="http://schemas.openxmlformats.org/officeDocument/2006/relationships/font" Target="fonts/PlusJakartaSans-regular.fntdata"/><Relationship Id="rId21" Type="http://schemas.openxmlformats.org/officeDocument/2006/relationships/font" Target="fonts/InterSemiBold-boldItalic.fntdata"/><Relationship Id="rId24" Type="http://schemas.openxmlformats.org/officeDocument/2006/relationships/font" Target="fonts/PlusJakartaSans-italic.fntdata"/><Relationship Id="rId23" Type="http://schemas.openxmlformats.org/officeDocument/2006/relationships/font" Target="fonts/PlusJakartaSans-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Inter-regular.fntdata"/><Relationship Id="rId25" Type="http://schemas.openxmlformats.org/officeDocument/2006/relationships/font" Target="fonts/PlusJakartaSans-boldItalic.fntdata"/><Relationship Id="rId28" Type="http://schemas.openxmlformats.org/officeDocument/2006/relationships/font" Target="fonts/Inter-italic.fntdata"/><Relationship Id="rId27" Type="http://schemas.openxmlformats.org/officeDocument/2006/relationships/font" Target="fonts/Inter-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Inter-boldItalic.fntdata"/><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SemiBold-bold.fntdata"/><Relationship Id="rId18" Type="http://schemas.openxmlformats.org/officeDocument/2006/relationships/font" Target="fonts/InterSemiBold-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85ac5dabd_0_63: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85ac5dabd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085ac5dabd_0_13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085ac5dabd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085ac5dabd_0_83: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085ac5dabd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3085ac5dabd_0_19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3085ac5dabd_0_1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085ac5dabd_0_94: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3085ac5dabd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085ac5dabd_0_105: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085ac5dabd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3085ac5dabd_0_20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3085ac5dabd_0_2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3085ac5dabd_0_0: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3085ac5dab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085ac5dabd_0_116: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085ac5dabd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oerproject.com/OER-Materials/OER-Media/PDFs/AP-World-History/Unit1/Dar-al-Islam-1200-1450" TargetMode="External"/><Relationship Id="rId6"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www.oerproject.com/OER-Materials/OER-Media/PDFs/AP-World-History/Unit1/East-Asia-1200-1450" TargetMode="External"/><Relationship Id="rId6"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www.oerproject.com/OER-Materials/OER-Media/PDFs/AP-World-History/Unit1/East-Asia-1200-1450" TargetMode="External"/><Relationship Id="rId6"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www.oerproject.com/OER-Materials/OER-Media/PDFs/AP-World-History/Unit1/East-Asia-1200-1450" TargetMode="External"/><Relationship Id="rId6"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Comparison</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Source Analysis: Islam</a:t>
            </a:r>
            <a:endParaRPr sz="2400">
              <a:solidFill>
                <a:schemeClr val="dk1"/>
              </a:solidFill>
              <a:latin typeface="Plus Jakarta Sans"/>
              <a:ea typeface="Plus Jakarta Sans"/>
              <a:cs typeface="Plus Jakarta Sans"/>
              <a:sym typeface="Plus Jakarta Sans"/>
            </a:endParaRPr>
          </a:p>
        </p:txBody>
      </p:sp>
      <p:sp>
        <p:nvSpPr>
          <p:cNvPr id="55" name="Google Shape;55;p1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57" name="Google Shape;57;p1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59" name="Google Shape;59;p13"/>
          <p:cNvSpPr txBox="1"/>
          <p:nvPr/>
        </p:nvSpPr>
        <p:spPr>
          <a:xfrm>
            <a:off x="909741" y="1112666"/>
            <a:ext cx="57330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latin typeface="Halant"/>
                <a:ea typeface="Halant"/>
                <a:cs typeface="Halant"/>
                <a:sym typeface="Halant"/>
              </a:rPr>
              <a:t>Source: </a:t>
            </a:r>
            <a:r>
              <a:rPr b="1" lang="en" sz="1000">
                <a:solidFill>
                  <a:srgbClr val="262626"/>
                </a:solidFill>
                <a:latin typeface="Halant"/>
                <a:ea typeface="Halant"/>
                <a:cs typeface="Halant"/>
                <a:sym typeface="Halant"/>
              </a:rPr>
              <a:t>Sherry. (n.d.). </a:t>
            </a:r>
            <a:r>
              <a:rPr b="1" i="1" lang="en" sz="1000">
                <a:solidFill>
                  <a:srgbClr val="262626"/>
                </a:solidFill>
                <a:latin typeface="Halant"/>
                <a:ea typeface="Halant"/>
                <a:cs typeface="Halant"/>
                <a:sym typeface="Halant"/>
              </a:rPr>
              <a:t>Dar al-Islam</a:t>
            </a:r>
            <a:r>
              <a:rPr b="1" lang="en" sz="1000">
                <a:solidFill>
                  <a:srgbClr val="262626"/>
                </a:solidFill>
                <a:latin typeface="Halant"/>
                <a:ea typeface="Halant"/>
                <a:cs typeface="Halant"/>
                <a:sym typeface="Halant"/>
              </a:rPr>
              <a:t>. OER Project. Retrieved Jan. 30, 2024, from </a:t>
            </a:r>
            <a:endParaRPr b="1" sz="1100">
              <a:solidFill>
                <a:srgbClr val="262626"/>
              </a:solidFill>
              <a:latin typeface="Halant"/>
              <a:ea typeface="Halant"/>
              <a:cs typeface="Halant"/>
              <a:sym typeface="Halant"/>
            </a:endParaRPr>
          </a:p>
          <a:p>
            <a:pPr indent="0" lvl="0" marL="457200" rtl="0" algn="l">
              <a:spcBef>
                <a:spcPts val="0"/>
              </a:spcBef>
              <a:spcAft>
                <a:spcPts val="0"/>
              </a:spcAft>
              <a:buClr>
                <a:schemeClr val="dk1"/>
              </a:buClr>
              <a:buSzPts val="1100"/>
              <a:buFont typeface="Arial"/>
              <a:buNone/>
            </a:pPr>
            <a:r>
              <a:rPr b="1" lang="en" sz="1000" u="sng">
                <a:solidFill>
                  <a:srgbClr val="0563C1"/>
                </a:solidFill>
                <a:latin typeface="Halant"/>
                <a:ea typeface="Halant"/>
                <a:cs typeface="Halant"/>
                <a:sym typeface="Halant"/>
                <a:hlinkClick r:id="rId5">
                  <a:extLst>
                    <a:ext uri="{A12FA001-AC4F-418D-AE19-62706E023703}">
                      <ahyp:hlinkClr val="tx"/>
                    </a:ext>
                  </a:extLst>
                </a:hlinkClick>
              </a:rPr>
              <a:t>www.oerproject.com/OER-Materials/OER-Media/PDFs/AP-World-History/Unit1/Dar-al-Islam-1200-1450</a:t>
            </a:r>
            <a:endParaRPr b="1" sz="1100">
              <a:latin typeface="Halant"/>
              <a:ea typeface="Halant"/>
              <a:cs typeface="Halant"/>
              <a:sym typeface="Halant"/>
            </a:endParaRPr>
          </a:p>
        </p:txBody>
      </p:sp>
      <p:pic>
        <p:nvPicPr>
          <p:cNvPr id="60" name="Google Shape;60;p13"/>
          <p:cNvPicPr preferRelativeResize="0"/>
          <p:nvPr/>
        </p:nvPicPr>
        <p:blipFill>
          <a:blip r:embed="rId6">
            <a:alphaModFix/>
          </a:blip>
          <a:stretch>
            <a:fillRect/>
          </a:stretch>
        </p:blipFill>
        <p:spPr>
          <a:xfrm>
            <a:off x="376388" y="997975"/>
            <a:ext cx="634784" cy="634784"/>
          </a:xfrm>
          <a:prstGeom prst="rect">
            <a:avLst/>
          </a:prstGeom>
          <a:noFill/>
          <a:ln>
            <a:noFill/>
          </a:ln>
        </p:spPr>
      </p:pic>
      <p:sp>
        <p:nvSpPr>
          <p:cNvPr id="61" name="Google Shape;61;p13"/>
          <p:cNvSpPr txBox="1"/>
          <p:nvPr/>
        </p:nvSpPr>
        <p:spPr>
          <a:xfrm>
            <a:off x="154800" y="1842075"/>
            <a:ext cx="7005600" cy="6464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262626"/>
                </a:solidFill>
                <a:latin typeface="Inter"/>
                <a:ea typeface="Inter"/>
                <a:cs typeface="Inter"/>
                <a:sym typeface="Inter"/>
              </a:rPr>
              <a:t>Dar al-Islam—an Arabic phrase meaning, “The House of Islam”—refers to the parts of the world where Muslims are in the majority and the rulers practice Islam. Beginning in the seventh century, with the conquests of the prophet Muhammad and his Arab armies, Dar al-Islam spread quickly out of Arabia to the surrounding regions. </a:t>
            </a:r>
            <a:endParaRPr sz="1200">
              <a:solidFill>
                <a:srgbClr val="262626"/>
              </a:solidFill>
              <a:latin typeface="Inter"/>
              <a:ea typeface="Inter"/>
              <a:cs typeface="Inter"/>
              <a:sym typeface="Inter"/>
            </a:endParaRPr>
          </a:p>
          <a:p>
            <a:pPr indent="0" lvl="0" marL="457200" rtl="0" algn="l">
              <a:spcBef>
                <a:spcPts val="0"/>
              </a:spcBef>
              <a:spcAft>
                <a:spcPts val="0"/>
              </a:spcAft>
              <a:buNone/>
            </a:pPr>
            <a:r>
              <a:t/>
            </a:r>
            <a:endParaRPr sz="1200">
              <a:solidFill>
                <a:srgbClr val="262626"/>
              </a:solidFill>
              <a:latin typeface="Inter"/>
              <a:ea typeface="Inter"/>
              <a:cs typeface="Inter"/>
              <a:sym typeface="Inter"/>
            </a:endParaRPr>
          </a:p>
          <a:p>
            <a:pPr indent="0" lvl="0" marL="0" rtl="0" algn="l">
              <a:spcBef>
                <a:spcPts val="0"/>
              </a:spcBef>
              <a:spcAft>
                <a:spcPts val="0"/>
              </a:spcAft>
              <a:buNone/>
            </a:pPr>
            <a:r>
              <a:rPr lang="en" sz="1200">
                <a:solidFill>
                  <a:srgbClr val="262626"/>
                </a:solidFill>
                <a:latin typeface="Inter"/>
                <a:ea typeface="Inter"/>
                <a:cs typeface="Inter"/>
                <a:sym typeface="Inter"/>
              </a:rPr>
              <a:t>Like Christianity and Buddhism, Islam emerged as a universalist and missionary religion. That is, Muslims believed anyone could become Muslim, and that it was their duty as Muslims to spread the message of Islam. Under first the Umayyad (661–750) and then the Abbasid (750–1258) Caliphates, a large Islamic empire spread across Afro-Eurasia, conquering and converting millions. The conquests of the early caliphates spread Islam across an empire stretching from the Atlantic Ocean to India. Likewise, the conquerors also embraced new ideas they encountered, including Greek philosophy, Indian science, and Chinese technological innovations. The early Caliphates owed much of their success to their ability to blend ideas from different places into a diverse but unified cultural world. Though conversion was part of these early empires, many non-Muslims in Dar al-Islam were allowed, and even encouraged, to retain their own religions.</a:t>
            </a:r>
            <a:endParaRPr sz="1200">
              <a:solidFill>
                <a:srgbClr val="262626"/>
              </a:solidFill>
              <a:latin typeface="Inter"/>
              <a:ea typeface="Inter"/>
              <a:cs typeface="Inter"/>
              <a:sym typeface="Inter"/>
            </a:endParaRPr>
          </a:p>
          <a:p>
            <a:pPr indent="0" lvl="0" marL="457200" rtl="0" algn="l">
              <a:spcBef>
                <a:spcPts val="0"/>
              </a:spcBef>
              <a:spcAft>
                <a:spcPts val="0"/>
              </a:spcAft>
              <a:buNone/>
            </a:pPr>
            <a:r>
              <a:t/>
            </a:r>
            <a:endParaRPr sz="1200">
              <a:solidFill>
                <a:srgbClr val="262626"/>
              </a:solidFill>
              <a:latin typeface="Inter"/>
              <a:ea typeface="Inter"/>
              <a:cs typeface="Inter"/>
              <a:sym typeface="Inter"/>
            </a:endParaRPr>
          </a:p>
          <a:p>
            <a:pPr indent="0" lvl="0" marL="0" rtl="0" algn="l">
              <a:spcBef>
                <a:spcPts val="0"/>
              </a:spcBef>
              <a:spcAft>
                <a:spcPts val="0"/>
              </a:spcAft>
              <a:buNone/>
            </a:pPr>
            <a:r>
              <a:rPr lang="en" sz="1200">
                <a:solidFill>
                  <a:srgbClr val="262626"/>
                </a:solidFill>
                <a:latin typeface="Inter"/>
                <a:ea typeface="Inter"/>
                <a:cs typeface="Inter"/>
                <a:sym typeface="Inter"/>
              </a:rPr>
              <a:t>[…] In the thirteenth century, the Mongol armies of Chinggis Khan swept across Eurasia, defeating the armies of Turks, Arabs, and many others. In 1258, a Mongol army reached Baghdad and sacked the city, killing the last Abbasid caliph and destroying the House of Wisdom. But the Mongol conquests actually helped spread Islam further than ever across the vast territory of the Mongol Empire. After the empire collapsed in the fourteenth century, Turkic dynasties again rose to power. Timur, who was of both Turkic and Mongol descent, conquered an empire stretching from India to Anatolia. His descendants later established the Mughal Empire in India. Turkic dynasties launched several other states that would dominate Eurasia well beyond 1450, including the Ottoman Empire in Anatolia, the Safavid Empire in Iran, and the Mamluk sultanate in Egypt.</a:t>
            </a:r>
            <a:endParaRPr sz="1200">
              <a:solidFill>
                <a:srgbClr val="262626"/>
              </a:solidFill>
              <a:latin typeface="Inter"/>
              <a:ea typeface="Inter"/>
              <a:cs typeface="Inter"/>
              <a:sym typeface="Inter"/>
            </a:endParaRPr>
          </a:p>
          <a:p>
            <a:pPr indent="0" lvl="0" marL="457200" rtl="0" algn="l">
              <a:spcBef>
                <a:spcPts val="0"/>
              </a:spcBef>
              <a:spcAft>
                <a:spcPts val="0"/>
              </a:spcAft>
              <a:buNone/>
            </a:pPr>
            <a:r>
              <a:t/>
            </a:r>
            <a:endParaRPr sz="1200">
              <a:solidFill>
                <a:srgbClr val="262626"/>
              </a:solidFill>
              <a:latin typeface="Inter"/>
              <a:ea typeface="Inter"/>
              <a:cs typeface="Inter"/>
              <a:sym typeface="Inter"/>
            </a:endParaRPr>
          </a:p>
          <a:p>
            <a:pPr indent="0" lvl="0" marL="0" rtl="0" algn="l">
              <a:spcBef>
                <a:spcPts val="0"/>
              </a:spcBef>
              <a:spcAft>
                <a:spcPts val="0"/>
              </a:spcAft>
              <a:buNone/>
            </a:pPr>
            <a:r>
              <a:rPr lang="en" sz="1200">
                <a:solidFill>
                  <a:srgbClr val="262626"/>
                </a:solidFill>
                <a:latin typeface="Inter"/>
                <a:ea typeface="Inter"/>
                <a:cs typeface="Inter"/>
                <a:sym typeface="Inter"/>
              </a:rPr>
              <a:t>The central political authority of the early Arab caliphates might have fractured, but a powerful side-effect of the Turkic and Mongol invasions was the spread of Islam to even more new places and peoples. In this way, 1200 to 1450 was an extension of Dar al-Islam’s “golden age”, at least culturally and religiously. Between 1000 and 1500, the size of Dar al-Islam nearly doubled, reaching sub-Saharan Africa, the East African coast, India, and the islands of Southeast Asia. The world certainly seemed on the verge of becoming Muslim.</a:t>
            </a:r>
            <a:endParaRPr sz="1600">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pic>
        <p:nvPicPr>
          <p:cNvPr id="66" name="Google Shape;66;p1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67" name="Google Shape;67;p14"/>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Comparison</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a:ea typeface="Plus Jakarta Sans"/>
                <a:cs typeface="Plus Jakarta Sans"/>
                <a:sym typeface="Plus Jakarta Sans"/>
              </a:rPr>
              <a:t>Source Questions: Islam</a:t>
            </a:r>
            <a:endParaRPr>
              <a:latin typeface="Halant"/>
              <a:ea typeface="Halant"/>
              <a:cs typeface="Halant"/>
              <a:sym typeface="Halant"/>
            </a:endParaRPr>
          </a:p>
        </p:txBody>
      </p:sp>
      <p:pic>
        <p:nvPicPr>
          <p:cNvPr id="68" name="Google Shape;68;p14"/>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69" name="Google Shape;69;p1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70" name="Google Shape;70;p1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71" name="Google Shape;71;p14"/>
          <p:cNvSpPr txBox="1"/>
          <p:nvPr/>
        </p:nvSpPr>
        <p:spPr>
          <a:xfrm>
            <a:off x="441443" y="1424653"/>
            <a:ext cx="6285300" cy="359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Inter"/>
                <a:ea typeface="Inter"/>
                <a:cs typeface="Inter"/>
                <a:sym typeface="Inter"/>
              </a:rPr>
              <a:t>Directions:</a:t>
            </a:r>
            <a:r>
              <a:rPr b="1" i="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After reading the source, answer the </a:t>
            </a:r>
            <a:r>
              <a:rPr lang="en" sz="1200">
                <a:solidFill>
                  <a:schemeClr val="dk1"/>
                </a:solidFill>
                <a:latin typeface="Inter"/>
                <a:ea typeface="Inter"/>
                <a:cs typeface="Inter"/>
                <a:sym typeface="Inter"/>
              </a:rPr>
              <a:t>questions below.</a:t>
            </a:r>
            <a:endParaRPr sz="1200">
              <a:solidFill>
                <a:schemeClr val="dk1"/>
              </a:solidFill>
              <a:latin typeface="Inter"/>
              <a:ea typeface="Inter"/>
              <a:cs typeface="Inter"/>
              <a:sym typeface="Inter"/>
            </a:endParaRPr>
          </a:p>
        </p:txBody>
      </p:sp>
      <p:sp>
        <p:nvSpPr>
          <p:cNvPr id="72" name="Google Shape;72;p14"/>
          <p:cNvSpPr txBox="1"/>
          <p:nvPr/>
        </p:nvSpPr>
        <p:spPr>
          <a:xfrm>
            <a:off x="514950" y="1864851"/>
            <a:ext cx="6285300" cy="7616100"/>
          </a:xfrm>
          <a:prstGeom prst="rect">
            <a:avLst/>
          </a:prstGeom>
          <a:noFill/>
          <a:ln>
            <a:noFill/>
          </a:ln>
        </p:spPr>
        <p:txBody>
          <a:bodyPr anchorCtr="0" anchor="t" bIns="86450" lIns="86450" spcFirstLastPara="1" rIns="86450" wrap="square" tIns="86450">
            <a:spAutoFit/>
          </a:bodyPr>
          <a:lstStyle/>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How did the spread of Dar al-Islam under the early Caliphates influence the blending of different cultures and ideas?</a:t>
            </a:r>
            <a:endParaRPr b="1"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What role did the Mongol and Turkic invasions play in the expansion of Islam beyond the early Caliphates?</a:t>
            </a:r>
            <a:endParaRPr b="1"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In what ways did Dar al-Islam continue to expand culturally and religiously after the fall of the Abbasid Caliphate?</a:t>
            </a:r>
            <a:endParaRPr b="1"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100">
              <a:solidFill>
                <a:schemeClr val="dk1"/>
              </a:solidFill>
            </a:endParaRPr>
          </a:p>
          <a:p>
            <a:pPr indent="0" lvl="0" marL="0" rtl="0" algn="l">
              <a:spcBef>
                <a:spcPts val="120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73" name="Google Shape;73;p14"/>
          <p:cNvSpPr txBox="1"/>
          <p:nvPr/>
        </p:nvSpPr>
        <p:spPr>
          <a:xfrm>
            <a:off x="320400" y="982638"/>
            <a:ext cx="6674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___________________________________________________________	Date: ________</a:t>
            </a:r>
            <a:endParaRPr b="1" sz="1200">
              <a:solidFill>
                <a:srgbClr val="000000"/>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7" name="Shape 77"/>
        <p:cNvGrpSpPr/>
        <p:nvPr/>
      </p:nvGrpSpPr>
      <p:grpSpPr>
        <a:xfrm>
          <a:off x="0" y="0"/>
          <a:ext cx="0" cy="0"/>
          <a:chOff x="0" y="0"/>
          <a:chExt cx="0" cy="0"/>
        </a:xfrm>
      </p:grpSpPr>
      <p:sp>
        <p:nvSpPr>
          <p:cNvPr id="78" name="Google Shape;78;p15"/>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Comparison</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Source Analysis: China</a:t>
            </a:r>
            <a:endParaRPr sz="2400">
              <a:solidFill>
                <a:schemeClr val="dk1"/>
              </a:solidFill>
              <a:latin typeface="Plus Jakarta Sans"/>
              <a:ea typeface="Plus Jakarta Sans"/>
              <a:cs typeface="Plus Jakarta Sans"/>
              <a:sym typeface="Plus Jakarta Sans"/>
            </a:endParaRPr>
          </a:p>
        </p:txBody>
      </p:sp>
      <p:sp>
        <p:nvSpPr>
          <p:cNvPr id="79" name="Google Shape;79;p1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80" name="Google Shape;80;p15"/>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81" name="Google Shape;81;p1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82" name="Google Shape;82;p15"/>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83" name="Google Shape;83;p15"/>
          <p:cNvSpPr txBox="1"/>
          <p:nvPr/>
        </p:nvSpPr>
        <p:spPr>
          <a:xfrm>
            <a:off x="909750" y="1112675"/>
            <a:ext cx="59640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latin typeface="Halant"/>
                <a:ea typeface="Halant"/>
                <a:cs typeface="Halant"/>
                <a:sym typeface="Halant"/>
              </a:rPr>
              <a:t>Source: </a:t>
            </a:r>
            <a:r>
              <a:rPr b="1" lang="en" sz="1000">
                <a:solidFill>
                  <a:srgbClr val="262626"/>
                </a:solidFill>
                <a:latin typeface="Halant"/>
                <a:ea typeface="Halant"/>
                <a:cs typeface="Halant"/>
                <a:sym typeface="Halant"/>
              </a:rPr>
              <a:t>Wiesner-Hanks. (n.d.). East Asia 1220-1450. OER Project. Retrieved Jan. 30, 2024, from </a:t>
            </a:r>
            <a:endParaRPr b="1" sz="1000">
              <a:solidFill>
                <a:srgbClr val="262626"/>
              </a:solidFill>
              <a:latin typeface="Halant"/>
              <a:ea typeface="Halant"/>
              <a:cs typeface="Halant"/>
              <a:sym typeface="Halant"/>
            </a:endParaRPr>
          </a:p>
          <a:p>
            <a:pPr indent="0" lvl="0" marL="0" rtl="0" algn="l">
              <a:spcBef>
                <a:spcPts val="0"/>
              </a:spcBef>
              <a:spcAft>
                <a:spcPts val="0"/>
              </a:spcAft>
              <a:buNone/>
            </a:pPr>
            <a:r>
              <a:rPr b="1" lang="en" sz="1000" u="sng">
                <a:solidFill>
                  <a:schemeClr val="hlink"/>
                </a:solidFill>
                <a:latin typeface="Halant"/>
                <a:ea typeface="Halant"/>
                <a:cs typeface="Halant"/>
                <a:sym typeface="Halant"/>
                <a:hlinkClick r:id="rId5"/>
              </a:rPr>
              <a:t>www.oerproject.com/OER-Materials/OER-Media/PDFs/AP-World-History/Unit1/East-Asia-1200-1450</a:t>
            </a:r>
            <a:endParaRPr b="1" sz="1000">
              <a:solidFill>
                <a:srgbClr val="262626"/>
              </a:solidFill>
              <a:latin typeface="Halant"/>
              <a:ea typeface="Halant"/>
              <a:cs typeface="Halant"/>
              <a:sym typeface="Halant"/>
            </a:endParaRPr>
          </a:p>
        </p:txBody>
      </p:sp>
      <p:pic>
        <p:nvPicPr>
          <p:cNvPr id="84" name="Google Shape;84;p15"/>
          <p:cNvPicPr preferRelativeResize="0"/>
          <p:nvPr/>
        </p:nvPicPr>
        <p:blipFill>
          <a:blip r:embed="rId6">
            <a:alphaModFix/>
          </a:blip>
          <a:stretch>
            <a:fillRect/>
          </a:stretch>
        </p:blipFill>
        <p:spPr>
          <a:xfrm>
            <a:off x="376388" y="997975"/>
            <a:ext cx="634784" cy="634784"/>
          </a:xfrm>
          <a:prstGeom prst="rect">
            <a:avLst/>
          </a:prstGeom>
          <a:noFill/>
          <a:ln>
            <a:noFill/>
          </a:ln>
        </p:spPr>
      </p:pic>
      <p:sp>
        <p:nvSpPr>
          <p:cNvPr id="85" name="Google Shape;85;p15"/>
          <p:cNvSpPr txBox="1"/>
          <p:nvPr/>
        </p:nvSpPr>
        <p:spPr>
          <a:xfrm>
            <a:off x="154800" y="1842075"/>
            <a:ext cx="7005600" cy="698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solidFill>
                  <a:srgbClr val="262626"/>
                </a:solidFill>
                <a:latin typeface="Inter"/>
                <a:ea typeface="Inter"/>
                <a:cs typeface="Inter"/>
                <a:sym typeface="Inter"/>
              </a:rPr>
              <a:t>One of the largest and most enduring was ruled by the Song Dynasty (960–1279 CE), centered in southern China. It is with the Song that our look at China in this period really begins.</a:t>
            </a:r>
            <a:endParaRPr sz="1300">
              <a:solidFill>
                <a:srgbClr val="262626"/>
              </a:solidFill>
              <a:latin typeface="Inter"/>
              <a:ea typeface="Inter"/>
              <a:cs typeface="Inter"/>
              <a:sym typeface="Inter"/>
            </a:endParaRPr>
          </a:p>
          <a:p>
            <a:pPr indent="0" lvl="0" marL="0" rtl="0" algn="l">
              <a:spcBef>
                <a:spcPts val="0"/>
              </a:spcBef>
              <a:spcAft>
                <a:spcPts val="0"/>
              </a:spcAft>
              <a:buNone/>
            </a:pPr>
            <a:r>
              <a:t/>
            </a:r>
            <a:endParaRPr sz="1300">
              <a:solidFill>
                <a:srgbClr val="262626"/>
              </a:solidFill>
              <a:latin typeface="Inter"/>
              <a:ea typeface="Inter"/>
              <a:cs typeface="Inter"/>
              <a:sym typeface="Inter"/>
            </a:endParaRPr>
          </a:p>
          <a:p>
            <a:pPr indent="0" lvl="0" marL="0" rtl="0" algn="l">
              <a:spcBef>
                <a:spcPts val="0"/>
              </a:spcBef>
              <a:spcAft>
                <a:spcPts val="0"/>
              </a:spcAft>
              <a:buNone/>
            </a:pPr>
            <a:r>
              <a:rPr lang="en" sz="1300">
                <a:solidFill>
                  <a:srgbClr val="262626"/>
                </a:solidFill>
                <a:latin typeface="Inter"/>
                <a:ea typeface="Inter"/>
                <a:cs typeface="Inter"/>
                <a:sym typeface="Inter"/>
              </a:rPr>
              <a:t>Song territories were not as extensive as the Tang’s had been, and they shrank further during the twelfth century when the non-Chinese Jurchens conquered most of north China. Song China had a large and increasing population, however, and a broad and well-educated ruling class. Aristocratic lineage was still the easiest path to power, but not the only path. Hundreds of thousands of young men took civil service examinations—a Chinese educational innovation—after a long period of rigorous study. This provided a way for many able men to gain influence, an opportunity not open to women.</a:t>
            </a:r>
            <a:endParaRPr sz="1300">
              <a:solidFill>
                <a:srgbClr val="262626"/>
              </a:solidFill>
              <a:latin typeface="Inter"/>
              <a:ea typeface="Inter"/>
              <a:cs typeface="Inter"/>
              <a:sym typeface="Inter"/>
            </a:endParaRPr>
          </a:p>
          <a:p>
            <a:pPr indent="0" lvl="0" marL="0" rtl="0" algn="l">
              <a:spcBef>
                <a:spcPts val="0"/>
              </a:spcBef>
              <a:spcAft>
                <a:spcPts val="0"/>
              </a:spcAft>
              <a:buNone/>
            </a:pPr>
            <a:r>
              <a:t/>
            </a:r>
            <a:endParaRPr sz="1300">
              <a:solidFill>
                <a:srgbClr val="262626"/>
              </a:solidFill>
              <a:latin typeface="Inter"/>
              <a:ea typeface="Inter"/>
              <a:cs typeface="Inter"/>
              <a:sym typeface="Inter"/>
            </a:endParaRPr>
          </a:p>
          <a:p>
            <a:pPr indent="0" lvl="0" marL="0" rtl="0" algn="l">
              <a:spcBef>
                <a:spcPts val="0"/>
              </a:spcBef>
              <a:spcAft>
                <a:spcPts val="0"/>
              </a:spcAft>
              <a:buNone/>
            </a:pPr>
            <a:r>
              <a:rPr lang="en" sz="1300">
                <a:solidFill>
                  <a:srgbClr val="262626"/>
                </a:solidFill>
                <a:latin typeface="Inter"/>
                <a:ea typeface="Inter"/>
                <a:cs typeface="Inter"/>
                <a:sym typeface="Inter"/>
              </a:rPr>
              <a:t>The life of scholar-officials in Song China involved more than study and official duties. They were expected to appreciate and even produce literature, music, and art. Some scholars promoted Confucianism, the philosophical system based on the ideas of the fifth century BCE thinker Confucius. One outstanding scholar, Zhu Xi (1130–1200 CE), brought together Confucian writings into what became the official version and the basis of examinations from then on. Confucian writings emphasized the importance of social hierarchies, including ruler/subject, husband/wife, and father/son, all of which reflected the cosmic relationship between Heaven and Earth. Women’s proper realm was believed to be the household, not the world beyond. Still some girls learned to read beside their brothers, and domestic tasks could include producing things such as silk that supported the family, not simply housework.</a:t>
            </a:r>
            <a:endParaRPr sz="1300">
              <a:solidFill>
                <a:srgbClr val="262626"/>
              </a:solidFill>
              <a:latin typeface="Inter"/>
              <a:ea typeface="Inter"/>
              <a:cs typeface="Inter"/>
              <a:sym typeface="Inter"/>
            </a:endParaRPr>
          </a:p>
          <a:p>
            <a:pPr indent="0" lvl="0" marL="0" rtl="0" algn="l">
              <a:spcBef>
                <a:spcPts val="0"/>
              </a:spcBef>
              <a:spcAft>
                <a:spcPts val="0"/>
              </a:spcAft>
              <a:buNone/>
            </a:pPr>
            <a:r>
              <a:t/>
            </a:r>
            <a:endParaRPr sz="1300">
              <a:solidFill>
                <a:srgbClr val="262626"/>
              </a:solidFill>
              <a:latin typeface="Inter"/>
              <a:ea typeface="Inter"/>
              <a:cs typeface="Inter"/>
              <a:sym typeface="Inter"/>
            </a:endParaRPr>
          </a:p>
          <a:p>
            <a:pPr indent="0" lvl="0" marL="0" rtl="0" algn="l">
              <a:spcBef>
                <a:spcPts val="0"/>
              </a:spcBef>
              <a:spcAft>
                <a:spcPts val="0"/>
              </a:spcAft>
              <a:buNone/>
            </a:pPr>
            <a:r>
              <a:rPr lang="en" sz="1300">
                <a:solidFill>
                  <a:srgbClr val="262626"/>
                </a:solidFill>
                <a:latin typeface="Inter"/>
                <a:ea typeface="Inter"/>
                <a:cs typeface="Inter"/>
                <a:sym typeface="Inter"/>
              </a:rPr>
              <a:t>In the 1270s, the Mongols conquered southern China, ending the Song dynasty and establishing their own dynasty, known as the Yuan (1279–1368 CE). They maintained a separation between Mongols and Chinese, though Chinese men did serve in the Mongol army and government. In the fourteenth century, drought, disease, rebellions, and ineffective leadership led to disorder. Taizu, a brilliant Chinese general who had begun life as a penniless orphan, defeated many rivals for power. He led armies against the Mongols, and founded a new dynasty, the Ming, which would last for three hundred years (1368–1644 CE)</a:t>
            </a:r>
            <a:endParaRPr sz="1300">
              <a:solidFill>
                <a:srgbClr val="262626"/>
              </a:solidFill>
              <a:latin typeface="Inter"/>
              <a:ea typeface="Inter"/>
              <a:cs typeface="Inter"/>
              <a:sym typeface="Inter"/>
            </a:endParaRPr>
          </a:p>
          <a:p>
            <a:pPr indent="0" lvl="0" marL="0" rtl="0" algn="l">
              <a:spcBef>
                <a:spcPts val="0"/>
              </a:spcBef>
              <a:spcAft>
                <a:spcPts val="0"/>
              </a:spcAft>
              <a:buNone/>
            </a:pPr>
            <a:r>
              <a:t/>
            </a:r>
            <a:endParaRPr sz="1300">
              <a:solidFill>
                <a:srgbClr val="262626"/>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9" name="Shape 89"/>
        <p:cNvGrpSpPr/>
        <p:nvPr/>
      </p:nvGrpSpPr>
      <p:grpSpPr>
        <a:xfrm>
          <a:off x="0" y="0"/>
          <a:ext cx="0" cy="0"/>
          <a:chOff x="0" y="0"/>
          <a:chExt cx="0" cy="0"/>
        </a:xfrm>
      </p:grpSpPr>
      <p:pic>
        <p:nvPicPr>
          <p:cNvPr id="90" name="Google Shape;90;p1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91" name="Google Shape;91;p16"/>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Comparison</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Source Questions: China</a:t>
            </a:r>
            <a:endParaRPr>
              <a:latin typeface="Halant"/>
              <a:ea typeface="Halant"/>
              <a:cs typeface="Halant"/>
              <a:sym typeface="Halant"/>
            </a:endParaRPr>
          </a:p>
        </p:txBody>
      </p:sp>
      <p:pic>
        <p:nvPicPr>
          <p:cNvPr id="92" name="Google Shape;92;p16"/>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93" name="Google Shape;93;p1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94" name="Google Shape;94;p1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95" name="Google Shape;95;p16"/>
          <p:cNvSpPr txBox="1"/>
          <p:nvPr/>
        </p:nvSpPr>
        <p:spPr>
          <a:xfrm>
            <a:off x="441450" y="1864851"/>
            <a:ext cx="6285300" cy="7517700"/>
          </a:xfrm>
          <a:prstGeom prst="rect">
            <a:avLst/>
          </a:prstGeom>
          <a:noFill/>
          <a:ln>
            <a:noFill/>
          </a:ln>
        </p:spPr>
        <p:txBody>
          <a:bodyPr anchorCtr="0" anchor="t" bIns="86450" lIns="86450" spcFirstLastPara="1" rIns="86450" wrap="square" tIns="86450">
            <a:spAutoFit/>
          </a:bodyPr>
          <a:lstStyle/>
          <a:p>
            <a:pPr indent="-304800" lvl="0" marL="457200" rtl="0" algn="l">
              <a:lnSpc>
                <a:spcPct val="115000"/>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How did the civil service examination system during the Song Dynasty change the path to political power in China?</a:t>
            </a:r>
            <a:endParaRPr b="1"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What role did Confucianism play in shaping social hierarchies and the roles of men and women in Song China?</a:t>
            </a:r>
            <a:endParaRPr b="1"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How did the Mongol conquest and the eventual fall of the Song Dynasty lead to the establishment of the Yuan and Ming dynasties?</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100">
              <a:solidFill>
                <a:schemeClr val="dk1"/>
              </a:solidFill>
            </a:endParaRPr>
          </a:p>
          <a:p>
            <a:pPr indent="0" lvl="0" marL="0" rtl="0" algn="l">
              <a:spcBef>
                <a:spcPts val="120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96" name="Google Shape;96;p16"/>
          <p:cNvSpPr txBox="1"/>
          <p:nvPr/>
        </p:nvSpPr>
        <p:spPr>
          <a:xfrm>
            <a:off x="441443" y="1424653"/>
            <a:ext cx="6285300" cy="359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Inter"/>
                <a:ea typeface="Inter"/>
                <a:cs typeface="Inter"/>
                <a:sym typeface="Inter"/>
              </a:rPr>
              <a:t>Directions:</a:t>
            </a:r>
            <a:r>
              <a:rPr b="1" i="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After reading the source, answer the questions below.</a:t>
            </a:r>
            <a:endParaRPr sz="1200">
              <a:solidFill>
                <a:schemeClr val="dk1"/>
              </a:solidFill>
              <a:latin typeface="Inter"/>
              <a:ea typeface="Inter"/>
              <a:cs typeface="Inter"/>
              <a:sym typeface="Inter"/>
            </a:endParaRPr>
          </a:p>
        </p:txBody>
      </p:sp>
      <p:sp>
        <p:nvSpPr>
          <p:cNvPr id="97" name="Google Shape;97;p16"/>
          <p:cNvSpPr txBox="1"/>
          <p:nvPr/>
        </p:nvSpPr>
        <p:spPr>
          <a:xfrm>
            <a:off x="320400" y="982638"/>
            <a:ext cx="6674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___________________________________________________________	Date: ________</a:t>
            </a:r>
            <a:endParaRPr b="1" sz="12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1" name="Shape 101"/>
        <p:cNvGrpSpPr/>
        <p:nvPr/>
      </p:nvGrpSpPr>
      <p:grpSpPr>
        <a:xfrm>
          <a:off x="0" y="0"/>
          <a:ext cx="0" cy="0"/>
          <a:chOff x="0" y="0"/>
          <a:chExt cx="0" cy="0"/>
        </a:xfrm>
      </p:grpSpPr>
      <p:sp>
        <p:nvSpPr>
          <p:cNvPr id="102" name="Google Shape;102;p17"/>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Comparison</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Source Analysis: Europe</a:t>
            </a:r>
            <a:endParaRPr sz="2400">
              <a:solidFill>
                <a:schemeClr val="dk1"/>
              </a:solidFill>
              <a:latin typeface="Plus Jakarta Sans"/>
              <a:ea typeface="Plus Jakarta Sans"/>
              <a:cs typeface="Plus Jakarta Sans"/>
              <a:sym typeface="Plus Jakarta Sans"/>
            </a:endParaRPr>
          </a:p>
        </p:txBody>
      </p:sp>
      <p:sp>
        <p:nvSpPr>
          <p:cNvPr id="103" name="Google Shape;103;p17"/>
          <p:cNvSpPr txBox="1"/>
          <p:nvPr/>
        </p:nvSpPr>
        <p:spPr>
          <a:xfrm>
            <a:off x="5216375" y="9247313"/>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04" name="Google Shape;104;p17"/>
          <p:cNvPicPr preferRelativeResize="0"/>
          <p:nvPr/>
        </p:nvPicPr>
        <p:blipFill>
          <a:blip r:embed="rId3">
            <a:alphaModFix/>
          </a:blip>
          <a:stretch>
            <a:fillRect/>
          </a:stretch>
        </p:blipFill>
        <p:spPr>
          <a:xfrm>
            <a:off x="367225" y="9129138"/>
            <a:ext cx="400127" cy="400127"/>
          </a:xfrm>
          <a:prstGeom prst="rect">
            <a:avLst/>
          </a:prstGeom>
          <a:noFill/>
          <a:ln>
            <a:noFill/>
          </a:ln>
        </p:spPr>
      </p:pic>
      <p:sp>
        <p:nvSpPr>
          <p:cNvPr id="105" name="Google Shape;105;p17"/>
          <p:cNvSpPr txBox="1"/>
          <p:nvPr/>
        </p:nvSpPr>
        <p:spPr>
          <a:xfrm>
            <a:off x="2799925" y="9247313"/>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06" name="Google Shape;106;p17"/>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107" name="Google Shape;107;p17"/>
          <p:cNvSpPr txBox="1"/>
          <p:nvPr/>
        </p:nvSpPr>
        <p:spPr>
          <a:xfrm>
            <a:off x="942275" y="992800"/>
            <a:ext cx="59640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latin typeface="Halant"/>
                <a:ea typeface="Halant"/>
                <a:cs typeface="Halant"/>
                <a:sym typeface="Halant"/>
              </a:rPr>
              <a:t>Source: </a:t>
            </a:r>
            <a:r>
              <a:rPr b="1" lang="en" sz="1000">
                <a:solidFill>
                  <a:srgbClr val="262626"/>
                </a:solidFill>
                <a:latin typeface="Halant"/>
                <a:ea typeface="Halant"/>
                <a:cs typeface="Halant"/>
                <a:sym typeface="Halant"/>
              </a:rPr>
              <a:t>Wiesner-Hanks. (n.d.). East Asia 1220-1450. OER Project. Retrieved Jan. 30, 2024, from </a:t>
            </a:r>
            <a:endParaRPr b="1" sz="1000">
              <a:solidFill>
                <a:srgbClr val="262626"/>
              </a:solidFill>
              <a:latin typeface="Halant"/>
              <a:ea typeface="Halant"/>
              <a:cs typeface="Halant"/>
              <a:sym typeface="Halant"/>
            </a:endParaRPr>
          </a:p>
          <a:p>
            <a:pPr indent="0" lvl="0" marL="0" rtl="0" algn="l">
              <a:spcBef>
                <a:spcPts val="0"/>
              </a:spcBef>
              <a:spcAft>
                <a:spcPts val="0"/>
              </a:spcAft>
              <a:buNone/>
            </a:pPr>
            <a:r>
              <a:rPr b="1" lang="en" sz="1000" u="sng">
                <a:solidFill>
                  <a:schemeClr val="hlink"/>
                </a:solidFill>
                <a:latin typeface="Halant"/>
                <a:ea typeface="Halant"/>
                <a:cs typeface="Halant"/>
                <a:sym typeface="Halant"/>
                <a:hlinkClick r:id="rId5"/>
              </a:rPr>
              <a:t>www.oerproject.com/OER-Materials/OER-Media/PDFs/AP-World-History/Unit1/East-Asia-1200-1450</a:t>
            </a:r>
            <a:endParaRPr b="1" sz="1000">
              <a:solidFill>
                <a:srgbClr val="262626"/>
              </a:solidFill>
              <a:latin typeface="Halant"/>
              <a:ea typeface="Halant"/>
              <a:cs typeface="Halant"/>
              <a:sym typeface="Halant"/>
            </a:endParaRPr>
          </a:p>
        </p:txBody>
      </p:sp>
      <p:pic>
        <p:nvPicPr>
          <p:cNvPr id="108" name="Google Shape;108;p17"/>
          <p:cNvPicPr preferRelativeResize="0"/>
          <p:nvPr/>
        </p:nvPicPr>
        <p:blipFill>
          <a:blip r:embed="rId6">
            <a:alphaModFix/>
          </a:blip>
          <a:stretch>
            <a:fillRect/>
          </a:stretch>
        </p:blipFill>
        <p:spPr>
          <a:xfrm>
            <a:off x="408913" y="878100"/>
            <a:ext cx="634784" cy="634784"/>
          </a:xfrm>
          <a:prstGeom prst="rect">
            <a:avLst/>
          </a:prstGeom>
          <a:noFill/>
          <a:ln>
            <a:noFill/>
          </a:ln>
        </p:spPr>
      </p:pic>
      <p:sp>
        <p:nvSpPr>
          <p:cNvPr id="109" name="Google Shape;109;p17"/>
          <p:cNvSpPr txBox="1"/>
          <p:nvPr/>
        </p:nvSpPr>
        <p:spPr>
          <a:xfrm>
            <a:off x="98975" y="1647713"/>
            <a:ext cx="7005600" cy="7588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262626"/>
                </a:solidFill>
                <a:latin typeface="Inter"/>
                <a:ea typeface="Inter"/>
                <a:cs typeface="Inter"/>
                <a:sym typeface="Inter"/>
              </a:rPr>
              <a:t>From 1200 to 1450, Europe and many parts of the Mediterranean were politically decentralized and fragmented. By 1200, political power in much of Europe was devolved—meaning more power was given to local authorities than to central authorities. In most places, local elites such as nobles, church officials, city councils, and knights had direct control of resources and the law, and were responsible for defending their areas. This made some sense in a time when communication and travel were slow and uncertain: locals could more easily extract resources and respond to security threats. This system of devolved powers and divided hierarchies has often been called feudalism, and is one of the defining features of medieval Europe and the Mediterranean. Just as the manorial system established a relation between peasants and the land, the feudal system organized the relationship between local leaders and kings.</a:t>
            </a:r>
            <a:endParaRPr sz="1200">
              <a:solidFill>
                <a:srgbClr val="262626"/>
              </a:solidFill>
              <a:latin typeface="Inter"/>
              <a:ea typeface="Inter"/>
              <a:cs typeface="Inter"/>
              <a:sym typeface="Inter"/>
            </a:endParaRPr>
          </a:p>
          <a:p>
            <a:pPr indent="0" lvl="0" marL="0" rtl="0" algn="l">
              <a:spcBef>
                <a:spcPts val="0"/>
              </a:spcBef>
              <a:spcAft>
                <a:spcPts val="0"/>
              </a:spcAft>
              <a:buNone/>
            </a:pPr>
            <a:r>
              <a:t/>
            </a:r>
            <a:endParaRPr sz="1200">
              <a:solidFill>
                <a:srgbClr val="262626"/>
              </a:solidFill>
              <a:latin typeface="Inter"/>
              <a:ea typeface="Inter"/>
              <a:cs typeface="Inter"/>
              <a:sym typeface="Inter"/>
            </a:endParaRPr>
          </a:p>
          <a:p>
            <a:pPr indent="0" lvl="0" marL="0" rtl="0" algn="l">
              <a:spcBef>
                <a:spcPts val="0"/>
              </a:spcBef>
              <a:spcAft>
                <a:spcPts val="0"/>
              </a:spcAft>
              <a:buNone/>
            </a:pPr>
            <a:r>
              <a:rPr lang="en" sz="1200">
                <a:solidFill>
                  <a:srgbClr val="262626"/>
                </a:solidFill>
                <a:latin typeface="Inter"/>
                <a:ea typeface="Inter"/>
                <a:cs typeface="Inter"/>
                <a:sym typeface="Inter"/>
              </a:rPr>
              <a:t>What did it look like in practice? A king might grant a powerful lord authority over a province, in exchange for certain promises. The lord gained control of the tax, land, and laws of that province, and in exchange the king received promises of military support and good governance. The lord would then grant parts of the province to his followers in the same manner. One village might go to a knight who swore support, another to a monastery which agreed to pray for the lord’s soul. All of them relied on the labor of the many peasants below them. The result was a world of hierarchies and obligations—everyone owed something to the person above them, and took from the person below.</a:t>
            </a:r>
            <a:endParaRPr sz="1200">
              <a:solidFill>
                <a:srgbClr val="262626"/>
              </a:solidFill>
              <a:latin typeface="Inter"/>
              <a:ea typeface="Inter"/>
              <a:cs typeface="Inter"/>
              <a:sym typeface="Inter"/>
            </a:endParaRPr>
          </a:p>
          <a:p>
            <a:pPr indent="0" lvl="0" marL="0" rtl="0" algn="l">
              <a:spcBef>
                <a:spcPts val="0"/>
              </a:spcBef>
              <a:spcAft>
                <a:spcPts val="0"/>
              </a:spcAft>
              <a:buNone/>
            </a:pPr>
            <a:r>
              <a:t/>
            </a:r>
            <a:endParaRPr sz="1200">
              <a:solidFill>
                <a:srgbClr val="262626"/>
              </a:solidFill>
              <a:latin typeface="Inter"/>
              <a:ea typeface="Inter"/>
              <a:cs typeface="Inter"/>
              <a:sym typeface="Inter"/>
            </a:endParaRPr>
          </a:p>
          <a:p>
            <a:pPr indent="0" lvl="0" marL="0" rtl="0" algn="l">
              <a:spcBef>
                <a:spcPts val="0"/>
              </a:spcBef>
              <a:spcAft>
                <a:spcPts val="0"/>
              </a:spcAft>
              <a:buNone/>
            </a:pPr>
            <a:r>
              <a:rPr lang="en" sz="1200">
                <a:solidFill>
                  <a:srgbClr val="262626"/>
                </a:solidFill>
                <a:latin typeface="Inter"/>
                <a:ea typeface="Inter"/>
                <a:cs typeface="Inter"/>
                <a:sym typeface="Inter"/>
              </a:rPr>
              <a:t>Because local rulers each had different kinds of authorities, society became very fractured. Each grant was a separate agreement that had to be negotiated. The knight might be granted certain legal powers—say, the right to tax the village mill. The monastery next door might be granted different powers—perhaps they weren’t powerful enough to demand more, or perhaps the area was poorer or richer—say, the right to claim one bushel of wheat from the mill, but not to tax it.</a:t>
            </a:r>
            <a:endParaRPr sz="1200">
              <a:solidFill>
                <a:srgbClr val="262626"/>
              </a:solidFill>
              <a:latin typeface="Inter"/>
              <a:ea typeface="Inter"/>
              <a:cs typeface="Inter"/>
              <a:sym typeface="Inter"/>
            </a:endParaRPr>
          </a:p>
          <a:p>
            <a:pPr indent="0" lvl="0" marL="0" rtl="0" algn="l">
              <a:spcBef>
                <a:spcPts val="0"/>
              </a:spcBef>
              <a:spcAft>
                <a:spcPts val="0"/>
              </a:spcAft>
              <a:buNone/>
            </a:pPr>
            <a:r>
              <a:t/>
            </a:r>
            <a:endParaRPr sz="1200">
              <a:solidFill>
                <a:srgbClr val="262626"/>
              </a:solidFill>
              <a:latin typeface="Inter"/>
              <a:ea typeface="Inter"/>
              <a:cs typeface="Inter"/>
              <a:sym typeface="Inter"/>
            </a:endParaRPr>
          </a:p>
          <a:p>
            <a:pPr indent="0" lvl="0" marL="0" rtl="0" algn="l">
              <a:spcBef>
                <a:spcPts val="0"/>
              </a:spcBef>
              <a:spcAft>
                <a:spcPts val="0"/>
              </a:spcAft>
              <a:buNone/>
            </a:pPr>
            <a:r>
              <a:rPr lang="en" sz="1200">
                <a:solidFill>
                  <a:srgbClr val="262626"/>
                </a:solidFill>
                <a:latin typeface="Inter"/>
                <a:ea typeface="Inter"/>
                <a:cs typeface="Inter"/>
                <a:sym typeface="Inter"/>
              </a:rPr>
              <a:t>High and low, power depended on the threat of violence, and feudalism produced powerful warriors and warlords. Using force to control access to land and extract resources from peasants perpetuated the system. It also meant that central powers, like kings, were often extremely weak. The King of France, for instance, directly controlled only a few provinces right near Paris. Many cities had their own laws and councils which acted almost independently of the king. Large states quickly broke apart into smaller principalities across Europe. In Germany, an extreme case, a single state broke into hundreds of smaller political units, governed by a weak emperor. As local lords became more powerful, they demanded more political participation. In many places this led to the creation of deliberative bodies, made up of elites and religious representatives, who sought to share power with the monarch. Some of these—including the Parliament in England, the Estates in France, the Cortes in Spain—would go on to become powerful institutions.</a:t>
            </a:r>
            <a:endParaRPr sz="1200">
              <a:solidFill>
                <a:srgbClr val="262626"/>
              </a:solidFill>
              <a:latin typeface="Inter"/>
              <a:ea typeface="Inter"/>
              <a:cs typeface="Inter"/>
              <a:sym typeface="Inter"/>
            </a:endParaRPr>
          </a:p>
          <a:p>
            <a:pPr indent="0" lvl="0" marL="0" rtl="0" algn="l">
              <a:spcBef>
                <a:spcPts val="0"/>
              </a:spcBef>
              <a:spcAft>
                <a:spcPts val="0"/>
              </a:spcAft>
              <a:buNone/>
            </a:pPr>
            <a:r>
              <a:t/>
            </a:r>
            <a:endParaRPr sz="1300">
              <a:solidFill>
                <a:srgbClr val="262626"/>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3" name="Shape 113"/>
        <p:cNvGrpSpPr/>
        <p:nvPr/>
      </p:nvGrpSpPr>
      <p:grpSpPr>
        <a:xfrm>
          <a:off x="0" y="0"/>
          <a:ext cx="0" cy="0"/>
          <a:chOff x="0" y="0"/>
          <a:chExt cx="0" cy="0"/>
        </a:xfrm>
      </p:grpSpPr>
      <p:sp>
        <p:nvSpPr>
          <p:cNvPr id="114" name="Google Shape;114;p18"/>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Comparison</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Source Analysis: Europe continued</a:t>
            </a:r>
            <a:endParaRPr sz="2400">
              <a:solidFill>
                <a:schemeClr val="dk1"/>
              </a:solidFill>
              <a:latin typeface="Plus Jakarta Sans"/>
              <a:ea typeface="Plus Jakarta Sans"/>
              <a:cs typeface="Plus Jakarta Sans"/>
              <a:sym typeface="Plus Jakarta Sans"/>
            </a:endParaRPr>
          </a:p>
        </p:txBody>
      </p:sp>
      <p:sp>
        <p:nvSpPr>
          <p:cNvPr id="115" name="Google Shape;115;p18"/>
          <p:cNvSpPr txBox="1"/>
          <p:nvPr/>
        </p:nvSpPr>
        <p:spPr>
          <a:xfrm>
            <a:off x="5216375" y="9247313"/>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16" name="Google Shape;116;p18"/>
          <p:cNvPicPr preferRelativeResize="0"/>
          <p:nvPr/>
        </p:nvPicPr>
        <p:blipFill>
          <a:blip r:embed="rId3">
            <a:alphaModFix/>
          </a:blip>
          <a:stretch>
            <a:fillRect/>
          </a:stretch>
        </p:blipFill>
        <p:spPr>
          <a:xfrm>
            <a:off x="367225" y="9129138"/>
            <a:ext cx="400127" cy="400127"/>
          </a:xfrm>
          <a:prstGeom prst="rect">
            <a:avLst/>
          </a:prstGeom>
          <a:noFill/>
          <a:ln>
            <a:noFill/>
          </a:ln>
        </p:spPr>
      </p:pic>
      <p:sp>
        <p:nvSpPr>
          <p:cNvPr id="117" name="Google Shape;117;p18"/>
          <p:cNvSpPr txBox="1"/>
          <p:nvPr/>
        </p:nvSpPr>
        <p:spPr>
          <a:xfrm>
            <a:off x="2799925" y="9247313"/>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18" name="Google Shape;118;p18"/>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119" name="Google Shape;119;p18"/>
          <p:cNvSpPr txBox="1"/>
          <p:nvPr/>
        </p:nvSpPr>
        <p:spPr>
          <a:xfrm>
            <a:off x="942275" y="992800"/>
            <a:ext cx="59640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latin typeface="Halant"/>
                <a:ea typeface="Halant"/>
                <a:cs typeface="Halant"/>
                <a:sym typeface="Halant"/>
              </a:rPr>
              <a:t>Source: </a:t>
            </a:r>
            <a:r>
              <a:rPr b="1" lang="en" sz="1000">
                <a:solidFill>
                  <a:srgbClr val="262626"/>
                </a:solidFill>
                <a:latin typeface="Halant"/>
                <a:ea typeface="Halant"/>
                <a:cs typeface="Halant"/>
                <a:sym typeface="Halant"/>
              </a:rPr>
              <a:t>Wiesner-Hanks. (n.d.). East Asia 1220-1450. OER Project. Retrieved Jan. 30, 2024, from </a:t>
            </a:r>
            <a:endParaRPr b="1" sz="1000">
              <a:solidFill>
                <a:srgbClr val="262626"/>
              </a:solidFill>
              <a:latin typeface="Halant"/>
              <a:ea typeface="Halant"/>
              <a:cs typeface="Halant"/>
              <a:sym typeface="Halant"/>
            </a:endParaRPr>
          </a:p>
          <a:p>
            <a:pPr indent="0" lvl="0" marL="0" rtl="0" algn="l">
              <a:spcBef>
                <a:spcPts val="0"/>
              </a:spcBef>
              <a:spcAft>
                <a:spcPts val="0"/>
              </a:spcAft>
              <a:buNone/>
            </a:pPr>
            <a:r>
              <a:rPr b="1" lang="en" sz="1000" u="sng">
                <a:solidFill>
                  <a:schemeClr val="hlink"/>
                </a:solidFill>
                <a:latin typeface="Halant"/>
                <a:ea typeface="Halant"/>
                <a:cs typeface="Halant"/>
                <a:sym typeface="Halant"/>
                <a:hlinkClick r:id="rId5"/>
              </a:rPr>
              <a:t>www.oerproject.com/OER-Materials/OER-Media/PDFs/AP-World-History/Unit1/East-Asia-1200-1450</a:t>
            </a:r>
            <a:endParaRPr b="1" sz="1000">
              <a:solidFill>
                <a:srgbClr val="262626"/>
              </a:solidFill>
              <a:latin typeface="Halant"/>
              <a:ea typeface="Halant"/>
              <a:cs typeface="Halant"/>
              <a:sym typeface="Halant"/>
            </a:endParaRPr>
          </a:p>
        </p:txBody>
      </p:sp>
      <p:pic>
        <p:nvPicPr>
          <p:cNvPr id="120" name="Google Shape;120;p18"/>
          <p:cNvPicPr preferRelativeResize="0"/>
          <p:nvPr/>
        </p:nvPicPr>
        <p:blipFill>
          <a:blip r:embed="rId6">
            <a:alphaModFix/>
          </a:blip>
          <a:stretch>
            <a:fillRect/>
          </a:stretch>
        </p:blipFill>
        <p:spPr>
          <a:xfrm>
            <a:off x="408913" y="878100"/>
            <a:ext cx="634784" cy="634784"/>
          </a:xfrm>
          <a:prstGeom prst="rect">
            <a:avLst/>
          </a:prstGeom>
          <a:noFill/>
          <a:ln>
            <a:noFill/>
          </a:ln>
        </p:spPr>
      </p:pic>
      <p:sp>
        <p:nvSpPr>
          <p:cNvPr id="121" name="Google Shape;121;p18"/>
          <p:cNvSpPr txBox="1"/>
          <p:nvPr/>
        </p:nvSpPr>
        <p:spPr>
          <a:xfrm>
            <a:off x="98975" y="1647713"/>
            <a:ext cx="7005600" cy="1308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262626"/>
                </a:solidFill>
                <a:latin typeface="Inter"/>
                <a:ea typeface="Inter"/>
                <a:cs typeface="Inter"/>
                <a:sym typeface="Inter"/>
              </a:rPr>
              <a:t>The years 1200 to 1450 are often overlooked, yet this was a crucial moment in the history of European communities and the idea of Europe. As we have seen, this is when basic structures related to agriculture, social organization, political divisions, and long-term growth developed and became widespread. Perceived weaknesses and instability would lay the groundwork for the rapid changes of the early modern period.</a:t>
            </a:r>
            <a:endParaRPr sz="1200">
              <a:solidFill>
                <a:srgbClr val="262626"/>
              </a:solidFill>
              <a:latin typeface="Inter"/>
              <a:ea typeface="Inter"/>
              <a:cs typeface="Inter"/>
              <a:sym typeface="Inter"/>
            </a:endParaRPr>
          </a:p>
          <a:p>
            <a:pPr indent="0" lvl="0" marL="0" rtl="0" algn="l">
              <a:spcBef>
                <a:spcPts val="0"/>
              </a:spcBef>
              <a:spcAft>
                <a:spcPts val="0"/>
              </a:spcAft>
              <a:buNone/>
            </a:pPr>
            <a:r>
              <a:t/>
            </a:r>
            <a:endParaRPr sz="1300">
              <a:solidFill>
                <a:srgbClr val="262626"/>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5" name="Shape 125"/>
        <p:cNvGrpSpPr/>
        <p:nvPr/>
      </p:nvGrpSpPr>
      <p:grpSpPr>
        <a:xfrm>
          <a:off x="0" y="0"/>
          <a:ext cx="0" cy="0"/>
          <a:chOff x="0" y="0"/>
          <a:chExt cx="0" cy="0"/>
        </a:xfrm>
      </p:grpSpPr>
      <p:pic>
        <p:nvPicPr>
          <p:cNvPr id="126" name="Google Shape;126;p1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27" name="Google Shape;127;p19"/>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Comparison</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Source Questions: Europe</a:t>
            </a:r>
            <a:endParaRPr>
              <a:latin typeface="Halant"/>
              <a:ea typeface="Halant"/>
              <a:cs typeface="Halant"/>
              <a:sym typeface="Halant"/>
            </a:endParaRPr>
          </a:p>
        </p:txBody>
      </p:sp>
      <p:pic>
        <p:nvPicPr>
          <p:cNvPr id="128" name="Google Shape;128;p19"/>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29" name="Google Shape;129;p1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30" name="Google Shape;130;p1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31" name="Google Shape;131;p19"/>
          <p:cNvSpPr txBox="1"/>
          <p:nvPr/>
        </p:nvSpPr>
        <p:spPr>
          <a:xfrm>
            <a:off x="588450" y="1864851"/>
            <a:ext cx="6285300" cy="7363500"/>
          </a:xfrm>
          <a:prstGeom prst="rect">
            <a:avLst/>
          </a:prstGeom>
          <a:noFill/>
          <a:ln>
            <a:noFill/>
          </a:ln>
        </p:spPr>
        <p:txBody>
          <a:bodyPr anchorCtr="0" anchor="t" bIns="86450" lIns="86450" spcFirstLastPara="1" rIns="86450" wrap="square" tIns="86450">
            <a:spAutoFit/>
          </a:bodyPr>
          <a:lstStyle/>
          <a:p>
            <a:pPr indent="-304800" lvl="0" marL="457200" rtl="0" algn="l">
              <a:lnSpc>
                <a:spcPct val="115000"/>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How did the feudal system create hierarchies and obligations between local rulers, such as lords and knights, and the peasants below them?</a:t>
            </a:r>
            <a:endParaRPr b="1"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Why did political power in medieval Europe become decentralized, and how did this affect the authority of kings and local leaders?</a:t>
            </a:r>
            <a:endParaRPr b="1"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What role did violence and military force play in maintaining the feudal system, and how did this impact the development of medieval European society?</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100">
              <a:solidFill>
                <a:schemeClr val="dk1"/>
              </a:solidFill>
            </a:endParaRPr>
          </a:p>
          <a:p>
            <a:pPr indent="0" lvl="0" marL="0" rtl="0" algn="l">
              <a:spcBef>
                <a:spcPts val="120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32" name="Google Shape;132;p19"/>
          <p:cNvSpPr txBox="1"/>
          <p:nvPr/>
        </p:nvSpPr>
        <p:spPr>
          <a:xfrm>
            <a:off x="441443" y="1424653"/>
            <a:ext cx="6285300" cy="359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Inter"/>
                <a:ea typeface="Inter"/>
                <a:cs typeface="Inter"/>
                <a:sym typeface="Inter"/>
              </a:rPr>
              <a:t>Directions:</a:t>
            </a:r>
            <a:r>
              <a:rPr b="1" i="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After reading the source, answer the questions below.</a:t>
            </a:r>
            <a:endParaRPr sz="1200">
              <a:solidFill>
                <a:schemeClr val="dk1"/>
              </a:solidFill>
              <a:latin typeface="Inter"/>
              <a:ea typeface="Inter"/>
              <a:cs typeface="Inter"/>
              <a:sym typeface="Inter"/>
            </a:endParaRPr>
          </a:p>
        </p:txBody>
      </p:sp>
      <p:sp>
        <p:nvSpPr>
          <p:cNvPr id="133" name="Google Shape;133;p19"/>
          <p:cNvSpPr txBox="1"/>
          <p:nvPr/>
        </p:nvSpPr>
        <p:spPr>
          <a:xfrm>
            <a:off x="320400" y="982638"/>
            <a:ext cx="6674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___________________________________________________________	Date: ________</a:t>
            </a:r>
            <a:endParaRPr b="1" sz="1200">
              <a:solidFill>
                <a:srgbClr val="000000"/>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7" name="Shape 137"/>
        <p:cNvGrpSpPr/>
        <p:nvPr/>
      </p:nvGrpSpPr>
      <p:grpSpPr>
        <a:xfrm>
          <a:off x="0" y="0"/>
          <a:ext cx="0" cy="0"/>
          <a:chOff x="0" y="0"/>
          <a:chExt cx="0" cy="0"/>
        </a:xfrm>
      </p:grpSpPr>
      <p:sp>
        <p:nvSpPr>
          <p:cNvPr id="138" name="Google Shape;138;p20"/>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Comparison</a:t>
            </a:r>
            <a:endParaRPr sz="2400">
              <a:solidFill>
                <a:schemeClr val="dk1"/>
              </a:solidFill>
              <a:latin typeface="Plus Jakarta Sans"/>
              <a:ea typeface="Plus Jakarta Sans"/>
              <a:cs typeface="Plus Jakarta Sans"/>
              <a:sym typeface="Plus Jakarta Sans"/>
            </a:endParaRPr>
          </a:p>
        </p:txBody>
      </p:sp>
      <p:sp>
        <p:nvSpPr>
          <p:cNvPr id="139" name="Google Shape;139;p2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40" name="Google Shape;140;p20"/>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41" name="Google Shape;141;p2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42" name="Google Shape;142;p20"/>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143" name="Google Shape;143;p20"/>
          <p:cNvSpPr txBox="1"/>
          <p:nvPr/>
        </p:nvSpPr>
        <p:spPr>
          <a:xfrm>
            <a:off x="474175" y="2187173"/>
            <a:ext cx="2163300" cy="7617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t/>
            </a:r>
            <a:endParaRPr sz="1700">
              <a:latin typeface="Inter"/>
              <a:ea typeface="Inter"/>
              <a:cs typeface="Inter"/>
              <a:sym typeface="Inter"/>
            </a:endParaRPr>
          </a:p>
        </p:txBody>
      </p:sp>
      <p:sp>
        <p:nvSpPr>
          <p:cNvPr id="144" name="Google Shape;144;p20"/>
          <p:cNvSpPr txBox="1"/>
          <p:nvPr/>
        </p:nvSpPr>
        <p:spPr>
          <a:xfrm>
            <a:off x="4677700" y="2187175"/>
            <a:ext cx="2163300" cy="7617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t/>
            </a:r>
            <a:endParaRPr sz="1700">
              <a:latin typeface="Inter"/>
              <a:ea typeface="Inter"/>
              <a:cs typeface="Inter"/>
              <a:sym typeface="Inter"/>
            </a:endParaRPr>
          </a:p>
        </p:txBody>
      </p:sp>
      <p:graphicFrame>
        <p:nvGraphicFramePr>
          <p:cNvPr id="145" name="Google Shape;145;p20"/>
          <p:cNvGraphicFramePr/>
          <p:nvPr/>
        </p:nvGraphicFramePr>
        <p:xfrm>
          <a:off x="474175" y="5808650"/>
          <a:ext cx="3000000" cy="3000000"/>
        </p:xfrm>
        <a:graphic>
          <a:graphicData uri="http://schemas.openxmlformats.org/drawingml/2006/table">
            <a:tbl>
              <a:tblPr>
                <a:noFill/>
                <a:tableStyleId>{3AA7B078-2033-49BE-8735-425194506978}</a:tableStyleId>
              </a:tblPr>
              <a:tblGrid>
                <a:gridCol w="2122275"/>
                <a:gridCol w="2122275"/>
                <a:gridCol w="2122275"/>
              </a:tblGrid>
              <a:tr h="3036000">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1</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2</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3</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46" name="Google Shape;146;p20"/>
          <p:cNvSpPr/>
          <p:nvPr/>
        </p:nvSpPr>
        <p:spPr>
          <a:xfrm rot="-5400000">
            <a:off x="3204588" y="2635550"/>
            <a:ext cx="9351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147" name="Google Shape;147;p20"/>
          <p:cNvSpPr txBox="1"/>
          <p:nvPr/>
        </p:nvSpPr>
        <p:spPr>
          <a:xfrm>
            <a:off x="3011388" y="4269624"/>
            <a:ext cx="12924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600">
                <a:latin typeface="Inter"/>
                <a:ea typeface="Inter"/>
                <a:cs typeface="Inter"/>
                <a:sym typeface="Inter"/>
              </a:rPr>
              <a:t>Similarities</a:t>
            </a:r>
            <a:endParaRPr sz="1600">
              <a:latin typeface="Inter"/>
              <a:ea typeface="Inter"/>
              <a:cs typeface="Inter"/>
              <a:sym typeface="Inter"/>
            </a:endParaRPr>
          </a:p>
        </p:txBody>
      </p:sp>
      <p:sp>
        <p:nvSpPr>
          <p:cNvPr id="148" name="Google Shape;148;p20"/>
          <p:cNvSpPr txBox="1"/>
          <p:nvPr/>
        </p:nvSpPr>
        <p:spPr>
          <a:xfrm>
            <a:off x="946041" y="1421666"/>
            <a:ext cx="57330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latin typeface="Plus Jakarta Sans"/>
                <a:ea typeface="Plus Jakarta Sans"/>
                <a:cs typeface="Plus Jakarta Sans"/>
                <a:sym typeface="Plus Jakarta Sans"/>
              </a:rPr>
              <a:t>Directions</a:t>
            </a:r>
            <a:r>
              <a:rPr lang="en" sz="1100">
                <a:latin typeface="Plus Jakarta Sans"/>
                <a:ea typeface="Plus Jakarta Sans"/>
                <a:cs typeface="Plus Jakarta Sans"/>
                <a:sym typeface="Plus Jakarta Sans"/>
              </a:rPr>
              <a:t>: First, write the three  topics to be compared  below. Then identify three ways that these topics are similar. Next, identify three ways in which they differ. In the middle of the differences table, identify how they are different from each other.</a:t>
            </a:r>
            <a:endParaRPr sz="1100">
              <a:latin typeface="Plus Jakarta Sans"/>
              <a:ea typeface="Plus Jakarta Sans"/>
              <a:cs typeface="Plus Jakarta Sans"/>
              <a:sym typeface="Plus Jakarta Sans"/>
            </a:endParaRPr>
          </a:p>
        </p:txBody>
      </p:sp>
      <p:pic>
        <p:nvPicPr>
          <p:cNvPr id="149" name="Google Shape;149;p20"/>
          <p:cNvPicPr preferRelativeResize="0"/>
          <p:nvPr/>
        </p:nvPicPr>
        <p:blipFill>
          <a:blip r:embed="rId5">
            <a:alphaModFix/>
          </a:blip>
          <a:stretch>
            <a:fillRect/>
          </a:stretch>
        </p:blipFill>
        <p:spPr>
          <a:xfrm>
            <a:off x="359100" y="1421675"/>
            <a:ext cx="634784" cy="634784"/>
          </a:xfrm>
          <a:prstGeom prst="rect">
            <a:avLst/>
          </a:prstGeom>
          <a:noFill/>
          <a:ln>
            <a:noFill/>
          </a:ln>
        </p:spPr>
      </p:pic>
      <p:sp>
        <p:nvSpPr>
          <p:cNvPr id="150" name="Google Shape;150;p20"/>
          <p:cNvSpPr txBox="1"/>
          <p:nvPr/>
        </p:nvSpPr>
        <p:spPr>
          <a:xfrm>
            <a:off x="2590475" y="3386223"/>
            <a:ext cx="2163300" cy="7617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t/>
            </a:r>
            <a:endParaRPr sz="1700">
              <a:latin typeface="Inter"/>
              <a:ea typeface="Inter"/>
              <a:cs typeface="Inter"/>
              <a:sym typeface="Inter"/>
            </a:endParaRPr>
          </a:p>
        </p:txBody>
      </p:sp>
      <p:sp>
        <p:nvSpPr>
          <p:cNvPr id="151" name="Google Shape;151;p20"/>
          <p:cNvSpPr txBox="1"/>
          <p:nvPr/>
        </p:nvSpPr>
        <p:spPr>
          <a:xfrm>
            <a:off x="359100" y="969300"/>
            <a:ext cx="6674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___________________________________________________________	Date: ________</a:t>
            </a:r>
            <a:endParaRPr b="1" sz="1200">
              <a:solidFill>
                <a:srgbClr val="000000"/>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21"/>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Comparison</a:t>
            </a:r>
            <a:endParaRPr sz="2400">
              <a:solidFill>
                <a:schemeClr val="dk1"/>
              </a:solidFill>
              <a:latin typeface="Plus Jakarta Sans"/>
              <a:ea typeface="Plus Jakarta Sans"/>
              <a:cs typeface="Plus Jakarta Sans"/>
              <a:sym typeface="Plus Jakarta Sans"/>
            </a:endParaRPr>
          </a:p>
        </p:txBody>
      </p:sp>
      <p:sp>
        <p:nvSpPr>
          <p:cNvPr id="157" name="Google Shape;157;p2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58" name="Google Shape;158;p21"/>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59" name="Google Shape;159;p2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60" name="Google Shape;160;p21"/>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161" name="Google Shape;161;p21"/>
          <p:cNvSpPr txBox="1"/>
          <p:nvPr/>
        </p:nvSpPr>
        <p:spPr>
          <a:xfrm>
            <a:off x="946041" y="1513791"/>
            <a:ext cx="57330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latin typeface="Plus Jakarta Sans"/>
                <a:ea typeface="Plus Jakarta Sans"/>
                <a:cs typeface="Plus Jakarta Sans"/>
                <a:sym typeface="Plus Jakarta Sans"/>
              </a:rPr>
              <a:t>Directions</a:t>
            </a:r>
            <a:r>
              <a:rPr lang="en" sz="1100">
                <a:latin typeface="Plus Jakarta Sans"/>
                <a:ea typeface="Plus Jakarta Sans"/>
                <a:cs typeface="Plus Jakarta Sans"/>
                <a:sym typeface="Plus Jakarta Sans"/>
              </a:rPr>
              <a:t>: First, write the three  topics to be compared  below. Then identify three ways that these topics are similar. Next, identify three ways in which they differ. In the middle of the differences table, identify how they are different from each other.</a:t>
            </a:r>
            <a:endParaRPr sz="1100">
              <a:latin typeface="Plus Jakarta Sans"/>
              <a:ea typeface="Plus Jakarta Sans"/>
              <a:cs typeface="Plus Jakarta Sans"/>
              <a:sym typeface="Plus Jakarta Sans"/>
            </a:endParaRPr>
          </a:p>
        </p:txBody>
      </p:sp>
      <p:pic>
        <p:nvPicPr>
          <p:cNvPr id="162" name="Google Shape;162;p21"/>
          <p:cNvPicPr preferRelativeResize="0"/>
          <p:nvPr/>
        </p:nvPicPr>
        <p:blipFill>
          <a:blip r:embed="rId5">
            <a:alphaModFix/>
          </a:blip>
          <a:stretch>
            <a:fillRect/>
          </a:stretch>
        </p:blipFill>
        <p:spPr>
          <a:xfrm>
            <a:off x="359100" y="1513800"/>
            <a:ext cx="634784" cy="634784"/>
          </a:xfrm>
          <a:prstGeom prst="rect">
            <a:avLst/>
          </a:prstGeom>
          <a:noFill/>
          <a:ln>
            <a:noFill/>
          </a:ln>
        </p:spPr>
      </p:pic>
      <p:graphicFrame>
        <p:nvGraphicFramePr>
          <p:cNvPr id="163" name="Google Shape;163;p21"/>
          <p:cNvGraphicFramePr/>
          <p:nvPr/>
        </p:nvGraphicFramePr>
        <p:xfrm>
          <a:off x="474175" y="5343750"/>
          <a:ext cx="3000000" cy="3000000"/>
        </p:xfrm>
        <a:graphic>
          <a:graphicData uri="http://schemas.openxmlformats.org/drawingml/2006/table">
            <a:tbl>
              <a:tblPr>
                <a:noFill/>
                <a:tableStyleId>{3AA7B078-2033-49BE-8735-425194506978}</a:tableStyleId>
              </a:tblPr>
              <a:tblGrid>
                <a:gridCol w="2008675"/>
                <a:gridCol w="2194875"/>
                <a:gridCol w="2163275"/>
              </a:tblGrid>
              <a:tr h="813875">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4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13875">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64" name="Google Shape;164;p21"/>
          <p:cNvSpPr/>
          <p:nvPr/>
        </p:nvSpPr>
        <p:spPr>
          <a:xfrm rot="-5400000">
            <a:off x="3380688" y="2355900"/>
            <a:ext cx="5829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165" name="Google Shape;165;p21"/>
          <p:cNvSpPr txBox="1"/>
          <p:nvPr/>
        </p:nvSpPr>
        <p:spPr>
          <a:xfrm>
            <a:off x="2392038" y="4265563"/>
            <a:ext cx="25602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Different in regards to...</a:t>
            </a:r>
            <a:endParaRPr sz="1500">
              <a:solidFill>
                <a:schemeClr val="dk1"/>
              </a:solidFill>
              <a:latin typeface="Inter"/>
              <a:ea typeface="Inter"/>
              <a:cs typeface="Inter"/>
              <a:sym typeface="Inter"/>
            </a:endParaRPr>
          </a:p>
          <a:p>
            <a:pPr indent="0" lvl="0" marL="0" rtl="0" algn="ctr">
              <a:spcBef>
                <a:spcPts val="0"/>
              </a:spcBef>
              <a:spcAft>
                <a:spcPts val="0"/>
              </a:spcAft>
              <a:buNone/>
            </a:pPr>
            <a:r>
              <a:t/>
            </a:r>
            <a:endParaRPr sz="1600">
              <a:latin typeface="Inter"/>
              <a:ea typeface="Inter"/>
              <a:cs typeface="Inter"/>
              <a:sym typeface="Inter"/>
            </a:endParaRPr>
          </a:p>
        </p:txBody>
      </p:sp>
      <p:sp>
        <p:nvSpPr>
          <p:cNvPr id="166" name="Google Shape;166;p21"/>
          <p:cNvSpPr txBox="1"/>
          <p:nvPr/>
        </p:nvSpPr>
        <p:spPr>
          <a:xfrm>
            <a:off x="510500" y="2466598"/>
            <a:ext cx="2163300" cy="7617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t/>
            </a:r>
            <a:endParaRPr sz="1700">
              <a:latin typeface="Inter"/>
              <a:ea typeface="Inter"/>
              <a:cs typeface="Inter"/>
              <a:sym typeface="Inter"/>
            </a:endParaRPr>
          </a:p>
        </p:txBody>
      </p:sp>
      <p:sp>
        <p:nvSpPr>
          <p:cNvPr id="167" name="Google Shape;167;p21"/>
          <p:cNvSpPr txBox="1"/>
          <p:nvPr/>
        </p:nvSpPr>
        <p:spPr>
          <a:xfrm>
            <a:off x="4714025" y="2466600"/>
            <a:ext cx="2163300" cy="7617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t/>
            </a:r>
            <a:endParaRPr sz="1700">
              <a:latin typeface="Inter"/>
              <a:ea typeface="Inter"/>
              <a:cs typeface="Inter"/>
              <a:sym typeface="Inter"/>
            </a:endParaRPr>
          </a:p>
        </p:txBody>
      </p:sp>
      <p:sp>
        <p:nvSpPr>
          <p:cNvPr id="168" name="Google Shape;168;p21"/>
          <p:cNvSpPr txBox="1"/>
          <p:nvPr/>
        </p:nvSpPr>
        <p:spPr>
          <a:xfrm>
            <a:off x="2612238" y="3372598"/>
            <a:ext cx="2163300" cy="7617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t/>
            </a:r>
            <a:endParaRPr sz="1700">
              <a:latin typeface="Inter"/>
              <a:ea typeface="Inter"/>
              <a:cs typeface="Inter"/>
              <a:sym typeface="Inter"/>
            </a:endParaRPr>
          </a:p>
        </p:txBody>
      </p:sp>
      <p:sp>
        <p:nvSpPr>
          <p:cNvPr id="169" name="Google Shape;169;p21"/>
          <p:cNvSpPr txBox="1"/>
          <p:nvPr/>
        </p:nvSpPr>
        <p:spPr>
          <a:xfrm>
            <a:off x="359100" y="969300"/>
            <a:ext cx="6674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___________________________________________________________	Date: 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